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5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C0A14-A5FE-478A-A660-B44E64168E1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D8D82-2AEA-4EC9-8B0B-CAC05390B6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D8D82-2AEA-4EC9-8B0B-CAC05390B6C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D48AFF9-1EB8-4A48-985C-6F06601365AA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82C60E6-FFF4-4470-9F8C-5E27C6DD2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534400" cy="2362200"/>
          </a:xfrm>
        </p:spPr>
        <p:txBody>
          <a:bodyPr/>
          <a:lstStyle/>
          <a:p>
            <a:r>
              <a:rPr lang="hy-AM" dirty="0" smtClean="0"/>
              <a:t>Ածխաջրեր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52600"/>
            <a:ext cx="6400800" cy="2209800"/>
          </a:xfrm>
        </p:spPr>
        <p:txBody>
          <a:bodyPr/>
          <a:lstStyle/>
          <a:p>
            <a:r>
              <a:rPr lang="en-US" b="1" dirty="0" err="1"/>
              <a:t>C</a:t>
            </a:r>
            <a:r>
              <a:rPr lang="en-US" b="1" baseline="-25000" dirty="0" err="1"/>
              <a:t>n</a:t>
            </a:r>
            <a:r>
              <a:rPr lang="en-US" b="1" dirty="0"/>
              <a:t>(H</a:t>
            </a:r>
            <a:r>
              <a:rPr lang="en-US" b="1" baseline="-25000" dirty="0"/>
              <a:t>2</a:t>
            </a:r>
            <a:r>
              <a:rPr lang="en-US" b="1" dirty="0"/>
              <a:t>O)</a:t>
            </a:r>
            <a:r>
              <a:rPr lang="en-US" b="1" baseline="-25000" dirty="0"/>
              <a:t>m</a:t>
            </a:r>
            <a:endParaRPr lang="hy-AM" b="1" baseline="-25000" dirty="0" smtClean="0"/>
          </a:p>
        </p:txBody>
      </p:sp>
      <p:pic>
        <p:nvPicPr>
          <p:cNvPr id="5" name="Picture 4" descr="mirg 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1752600"/>
            <a:ext cx="5245608" cy="349707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C</a:t>
            </a:r>
            <a:r>
              <a:rPr lang="en-US" baseline="-25000" dirty="0" err="1" smtClean="0"/>
              <a:t>n</a:t>
            </a:r>
            <a:r>
              <a:rPr lang="en-US" dirty="0" smtClean="0"/>
              <a:t>(H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  <a:r>
              <a:rPr lang="en-US" baseline="-25000" dirty="0" smtClean="0"/>
              <a:t>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hy-AM" dirty="0" smtClean="0"/>
              <a:t>Ածխաջրերը (ածխաջրատներ, շաքարներ) քիմիական միացություններ են՝ կազմված ածխածին, թթվածին և ջրածին տարրերից: Ածխաջուր են կոչվում, որովհետև միացության մեջ ջրածին և թթվածին տարրերը գտնվում են ջրի մոլեկուլում ունեցած համամասնությամբ՝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n</a:t>
            </a:r>
            <a:r>
              <a:rPr lang="en-US" dirty="0" smtClean="0"/>
              <a:t>(H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  <a:r>
              <a:rPr lang="en-US" baseline="-25000" dirty="0" smtClean="0"/>
              <a:t>m</a:t>
            </a:r>
            <a:r>
              <a:rPr lang="en-US" dirty="0" smtClean="0"/>
              <a:t>: </a:t>
            </a:r>
            <a:r>
              <a:rPr lang="hy-AM" dirty="0" smtClean="0"/>
              <a:t>Կառուցվածքով և քիմիական հատկություններով ունեն շաքարների բնույթ: Սպիտակուցների և ճարպերի հետ միասին ածխաջրերը կարևոր նշանակություն ունեն մարդու և կենդանիների օրգանիզմներում ընթացող նյութերի ու էներգիայի փոխանակության շարժընթացում: Մտնում են բուսական, կենդանական և բակտերային օրգանիզմների կազմության մեջ: Ածխաջրերը մարդու և կենդանիների սննդի կարևոր բաղադրամաս են և ապահովում են դրանց կենսագործունեության համար անհրաժեշտ էներգիան: Հասուն մարդու օրգանիզմում էներգիայի կեսից ավելին առաջանում է ածխաջրերից: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hy-AM" dirty="0" smtClean="0"/>
              <a:t>Ածխաջրերի դասը բաժանվում է խմբերի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hy-AM" dirty="0" smtClean="0"/>
              <a:t>– միաշաքարներ կամ պարզ շաքարներ՝ խաղողաշաքար (գլյուկոզ), պտղաշաքար (ֆրուկտոզ),</a:t>
            </a:r>
          </a:p>
          <a:p>
            <a:r>
              <a:rPr lang="hy-AM" dirty="0" smtClean="0"/>
              <a:t>– օլիգոշաքարներ. սրանք պարունակում են 2-ից (երկշաքարներ) մինչև 10 միաշաքարային մնացորդներ: Երկշաքար են եղեգնաշաքարը (սախարոզ), ածիկաշաքարը (մալթոզ), կաթնաշաքարը (լակտոզ) և այլն,</a:t>
            </a:r>
          </a:p>
          <a:p>
            <a:r>
              <a:rPr lang="hy-AM" dirty="0" smtClean="0"/>
              <a:t>– բազմաշաքարներ կամ բարձրակարգ ածխաջրեր, որոնք կազմված են բազմաթիվ միաշաքարային մնացորդներից: Բազմաշաքար են օսլան, գլիկոգենը, թաղանթանյութը և այլն: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9906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/>
              <a:t>Ածխաջրեր․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1148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r>
              <a:rPr lang="hy-AM" b="1" dirty="0" smtClean="0"/>
              <a:t>Պտղաշաքարը</a:t>
            </a:r>
            <a:r>
              <a:rPr lang="hy-AM" dirty="0" smtClean="0"/>
              <a:t> պարունակվում է մեղրում (մոտ 50%) և որոշ մրգերում:</a:t>
            </a:r>
          </a:p>
          <a:p>
            <a:r>
              <a:rPr lang="hy-AM" dirty="0" smtClean="0"/>
              <a:t>Ածիկաշաքարը կազմված է խաղողաշաքարի երկու մնացորդներից: Մեծ քանակությամբ պարունակվում է գարու ածիկում, որից էլ ստացել է իր անվանումը:</a:t>
            </a:r>
          </a:p>
          <a:p>
            <a:r>
              <a:rPr lang="hy-AM" b="1" dirty="0" smtClean="0"/>
              <a:t>Կաթնաշաքարը</a:t>
            </a:r>
            <a:r>
              <a:rPr lang="hy-AM" dirty="0" smtClean="0"/>
              <a:t> կազմված է գալակտոզի և խաղողաշաքարի մնացորդներից: Մեծ քանակությամբ պարունակվում է մայրական կաթում` 5,5–8,4%, կովի կաթում՝ 4–5%:</a:t>
            </a:r>
          </a:p>
          <a:p>
            <a:r>
              <a:rPr lang="hy-AM" b="1" dirty="0" smtClean="0"/>
              <a:t>Եղեգնաշաքարը</a:t>
            </a:r>
            <a:r>
              <a:rPr lang="hy-AM" dirty="0" smtClean="0"/>
              <a:t> կազմված է խաղողաշաքարի և պտղաշաքարի մնացորդներից: Լայնորեն տարածված է բուսական աշխարհում և հիմնական սննդային ածխաջրերից է: Սա սննդի մեջ օգտագործվող շաքարն է, որն ստացվում է շաքարի ճակնդեղից և շաքարեղեգից:</a:t>
            </a:r>
          </a:p>
          <a:p>
            <a:r>
              <a:rPr lang="hy-AM" b="1" dirty="0" smtClean="0"/>
              <a:t>Բազմաշաքարները</a:t>
            </a:r>
            <a:r>
              <a:rPr lang="hy-AM" dirty="0" smtClean="0"/>
              <a:t> բարձրամոլեկուլային բնական միացություններ են: Կենդանի օրգանիզմներում դրանք կատարում են կառուցվածքային և սննդային ֆունկցիաներ: Դրանցից  բնության մեջ առավել տարածված են թաղանթանյութը, օսլան և գլիկոգենը: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hy-AM" dirty="0" smtClean="0"/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990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/>
              <a:t>Ածխաջրեր․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95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r>
              <a:rPr lang="hy-AM" sz="3200" b="1" dirty="0" smtClean="0"/>
              <a:t>Թաղանթանյութը</a:t>
            </a:r>
            <a:r>
              <a:rPr lang="hy-AM" sz="3200" dirty="0" smtClean="0"/>
              <a:t> (բջջանյութ) բուսական հյուսվածքների հիմնական կառուցվածքային բաղադրիչն է: Պարունակվում է հիմնականում բուսական բջիջների պատերում և պայմանավորում է բուսական հյուսվածքների մեխանիկական ամրությունն ու ճկունությունը: Թաղանթանյութ են պարունակում բամբակը, բնափայտը, ջուտը, միամյա բույսերի ցողունները և այլն:</a:t>
            </a:r>
          </a:p>
          <a:p>
            <a:r>
              <a:rPr lang="hy-AM" sz="3200" b="1" dirty="0" smtClean="0"/>
              <a:t>Օսլան </a:t>
            </a:r>
            <a:r>
              <a:rPr lang="hy-AM" sz="3200" dirty="0" smtClean="0"/>
              <a:t>բույսերի հիմնական պահեստային սննդանյութն է: Այն մեծ քանակությամբ պարունակվում է կարտոֆիլի պալարներում, լոբազգիներում, հացահատիկներում, մրգերում: Օսլան դյուրամարս է, ունի բարձր կալորիականություն:</a:t>
            </a:r>
          </a:p>
          <a:p>
            <a:r>
              <a:rPr lang="hy-AM" sz="3200" b="1" dirty="0" smtClean="0"/>
              <a:t>Գլիկոգենը</a:t>
            </a:r>
            <a:r>
              <a:rPr lang="hy-AM" sz="3200" dirty="0" smtClean="0"/>
              <a:t> կամ </a:t>
            </a:r>
            <a:r>
              <a:rPr lang="hy-AM" sz="3200" b="1" dirty="0" smtClean="0"/>
              <a:t>կենդանական օսլան</a:t>
            </a:r>
            <a:r>
              <a:rPr lang="hy-AM" sz="3200" dirty="0" smtClean="0"/>
              <a:t> մարդու և կենդանիների կարևոր պահեստային բազմաշաքարն է: Օրգանիզմում այն հիմնականում կուտակվում է լյարդում (մինչև 20%), մկաններում (4%): Բազմաշաքարների փոխանակության խանգարման հետևանքով առաջանում են ծանր ժառանգական հիվանդություններ, որոնք չեն բուժվում միայն սննդակարգը փոխելով: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Ածխաջրերը սննդի մեջ․</a:t>
            </a:r>
            <a:endParaRPr lang="en-US" dirty="0"/>
          </a:p>
        </p:txBody>
      </p:sp>
      <p:pic>
        <p:nvPicPr>
          <p:cNvPr id="4" name="Content Placeholder 3" descr="1753355799_0_160_3072_1888_1280x0_80_0_0_793da465f986687905f71f4ad4089c7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93208" y="1600200"/>
            <a:ext cx="7992533" cy="44958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hy-AM" sz="4900" b="1" dirty="0" smtClean="0"/>
              <a:t>Ածխաջրերի տեսակները․</a:t>
            </a:r>
            <a:r>
              <a:rPr lang="hy-AM" sz="2700" b="1" dirty="0" smtClean="0"/>
              <a:t/>
            </a:r>
            <a:br>
              <a:rPr lang="hy-AM" sz="27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hy-AM" sz="3200" dirty="0" smtClean="0"/>
              <a:t>Շաքարները, օսլան և սննդային բջջանքի որոշ տեսակներ ածխաջերեր են։</a:t>
            </a:r>
          </a:p>
          <a:p>
            <a:endParaRPr lang="en-US" dirty="0"/>
          </a:p>
        </p:txBody>
      </p:sp>
      <p:pic>
        <p:nvPicPr>
          <p:cNvPr id="4" name="Picture 3" descr="shutterstock_763518739-1024x6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200400"/>
            <a:ext cx="4358640" cy="2724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y-AM" b="1" dirty="0" smtClean="0"/>
              <a:t>Շաքարներից․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y-AM" dirty="0" smtClean="0"/>
              <a:t>գլյուկոզ, որը հայտնաբերվում է մրգերում, մեղրի մեջ և որոշ բանջարեղեններում</a:t>
            </a:r>
          </a:p>
          <a:p>
            <a:r>
              <a:rPr lang="hy-AM" dirty="0" smtClean="0"/>
              <a:t>ֆրուկտոզ, որը կա մրգերում և մեղրի մեջ</a:t>
            </a:r>
          </a:p>
          <a:p>
            <a:r>
              <a:rPr lang="hy-AM" dirty="0" smtClean="0"/>
              <a:t>սախարոզ, որը կա շաքարավազում</a:t>
            </a:r>
          </a:p>
          <a:p>
            <a:r>
              <a:rPr lang="hy-AM" dirty="0" smtClean="0"/>
              <a:t>լակտոզ (կաթնաշաքար), որը կա բոլոր տեսակի (այդ թվում՝ մայրական) կաթի մեջ</a:t>
            </a:r>
          </a:p>
          <a:p>
            <a:r>
              <a:rPr lang="hy-AM" dirty="0" smtClean="0"/>
              <a:t>մալթոզ (ածիկաշաքար), որը կա բույսերի ծլած սերմերում (գարի, տարեկան)։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hy-AM" dirty="0" smtClean="0"/>
              <a:t>Օսլա․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153400" cy="4876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y-AM" sz="1400" b="1" dirty="0" smtClean="0"/>
              <a:t>Օսլաները</a:t>
            </a:r>
            <a:r>
              <a:rPr lang="hy-AM" sz="1400" dirty="0" smtClean="0"/>
              <a:t> հայտնի են նաև որպես «բարդ ածխաջերեր»։ Օսլա կարելի է հայտնաբերել հետևյալ սննդամթերքներում՝</a:t>
            </a:r>
          </a:p>
          <a:p>
            <a:r>
              <a:rPr lang="hy-AM" sz="1400" dirty="0" smtClean="0"/>
              <a:t>լոբի և ոլոռ</a:t>
            </a:r>
          </a:p>
          <a:p>
            <a:r>
              <a:rPr lang="hy-AM" sz="1400" dirty="0" smtClean="0"/>
              <a:t>ընկույզներ</a:t>
            </a:r>
          </a:p>
          <a:p>
            <a:r>
              <a:rPr lang="hy-AM" sz="1400" dirty="0" smtClean="0"/>
              <a:t>կարտոֆիլ</a:t>
            </a:r>
          </a:p>
          <a:p>
            <a:r>
              <a:rPr lang="hy-AM" sz="1400" dirty="0" smtClean="0"/>
              <a:t>բրինձ</a:t>
            </a:r>
          </a:p>
          <a:p>
            <a:r>
              <a:rPr lang="hy-AM" sz="1400" dirty="0" smtClean="0"/>
              <a:t>ցորեն</a:t>
            </a:r>
          </a:p>
          <a:p>
            <a:r>
              <a:rPr lang="hy-AM" sz="1400" dirty="0" smtClean="0"/>
              <a:t>հատիկավորներ։</a:t>
            </a:r>
          </a:p>
          <a:p>
            <a:r>
              <a:rPr lang="hy-AM" sz="1400" dirty="0" smtClean="0"/>
              <a:t>Օսլա կարելի է հայտնաբերել նաև որոշ հացահատիկային արտադրատեսակներում կամ կերակուրներում, օրինակ՝</a:t>
            </a:r>
          </a:p>
          <a:p>
            <a:r>
              <a:rPr lang="hy-AM" sz="1400" dirty="0" smtClean="0"/>
              <a:t>մակարոնեղեն</a:t>
            </a:r>
          </a:p>
          <a:p>
            <a:r>
              <a:rPr lang="hy-AM" sz="1400" dirty="0" smtClean="0"/>
              <a:t>նախաճաշի «փաթիլներ»</a:t>
            </a:r>
          </a:p>
          <a:p>
            <a:r>
              <a:rPr lang="hy-AM" sz="1400" dirty="0" smtClean="0"/>
              <a:t>ալյուր</a:t>
            </a:r>
          </a:p>
          <a:p>
            <a:r>
              <a:rPr lang="hy-AM" sz="1400" dirty="0" smtClean="0"/>
              <a:t>պոլենտա՝ իտալական կերակուր, եգիպտացորենի ալյուրից պատրաստված շիլա</a:t>
            </a:r>
          </a:p>
          <a:p>
            <a:r>
              <a:rPr lang="hy-AM" sz="1400" dirty="0" smtClean="0"/>
              <a:t>կուսկուս՝ հյուսիսաֆրիկյան կերակուր, հացահատիկային շիլա</a:t>
            </a:r>
          </a:p>
          <a:p>
            <a:r>
              <a:rPr lang="hy-AM" sz="1400" dirty="0" smtClean="0"/>
              <a:t>բլղուր (բուլգուր)՝ արևելյան կերակուր, աղացած հացահատիկի ջրային շիլա։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y-AM" b="1" dirty="0" smtClean="0"/>
              <a:t>Սննդային բջջանք․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hy-AM" b="1" dirty="0" smtClean="0"/>
              <a:t>Սննդային բջջանքը</a:t>
            </a:r>
            <a:r>
              <a:rPr lang="hy-AM" dirty="0" smtClean="0"/>
              <a:t> հայտնաբերվում է բազմաթիվ բուսական սննդամթերքներում, օրինակ՝</a:t>
            </a:r>
          </a:p>
          <a:p>
            <a:r>
              <a:rPr lang="hy-AM" dirty="0" smtClean="0"/>
              <a:t>բանջարեղեններ</a:t>
            </a:r>
          </a:p>
          <a:p>
            <a:r>
              <a:rPr lang="hy-AM" dirty="0" smtClean="0"/>
              <a:t>ամբողջահատիկ ցորենից ստացված մթերքներ</a:t>
            </a:r>
          </a:p>
          <a:p>
            <a:r>
              <a:rPr lang="hy-AM" dirty="0" smtClean="0"/>
              <a:t>լոբեղեն</a:t>
            </a:r>
          </a:p>
          <a:p>
            <a:r>
              <a:rPr lang="hy-AM" dirty="0" smtClean="0"/>
              <a:t>մրգեր</a:t>
            </a:r>
          </a:p>
          <a:p>
            <a:r>
              <a:rPr lang="hy-AM" dirty="0" smtClean="0"/>
              <a:t>ընկույզներ</a:t>
            </a:r>
          </a:p>
          <a:p>
            <a:r>
              <a:rPr lang="hy-AM" dirty="0" smtClean="0"/>
              <a:t>սերմեր։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6477000" cy="1828800"/>
          </a:xfrm>
        </p:spPr>
        <p:txBody>
          <a:bodyPr>
            <a:normAutofit fontScale="90000"/>
          </a:bodyPr>
          <a:lstStyle/>
          <a:p>
            <a:r>
              <a:rPr lang="hy-AM" b="1" dirty="0" smtClean="0"/>
              <a:t>Ածխաջրերի մարսողությունը</a:t>
            </a:r>
            <a:br>
              <a:rPr lang="hy-AM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 smtClean="0"/>
              <a:t>Ավարտ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828800"/>
            <a:ext cx="815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Ածխաջերերը մարսվում են ձեր բարակ աղիներում։ Դրանք քայքայվում են մինչև պարզ շաքարներ, օրինակ՝ գլյուկոզ և ֆրուկտոզ, որոնք ներծծվում են արյան հուն և օգտագործվում են որպես էներգիայի աղբյուր։</a:t>
            </a:r>
          </a:p>
          <a:p>
            <a:r>
              <a:rPr lang="hy-AM" dirty="0"/>
              <a:t>Շաքարի որոշ մասը վերածվում է գլիկոգենի և պահեստավորվում է լյարդում, որն օգտագործվում է ճաշերի միջև ընկած ժամանակահատվածում ձեր կենսագործունեության էներգիան ապահովելու համար՝ վերածվելով գլյուկոզի։</a:t>
            </a:r>
          </a:p>
          <a:p>
            <a:r>
              <a:rPr lang="hy-AM" dirty="0"/>
              <a:t>Գլիկոգենը կարող է նաև պահեստավորվել մկաններում և օգտագործվել մկանային աշխատանքի ժամանակ։</a:t>
            </a:r>
          </a:p>
          <a:p>
            <a:r>
              <a:rPr lang="hy-AM" dirty="0"/>
              <a:t>Օրգանիզմի կողմից չօգտագործված ածխաջրերը կամ պահեստավորված գլիկոգենը փոխակերպվում են ճարպի։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1752600"/>
            <a:ext cx="8077200" cy="335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y-AM" dirty="0"/>
              <a:t>Ածխաջերերը մարսվում են ձեր բարակ աղիներում։ Դրանք քայքայվում են մինչև պարզ շաքարներ, օրինակ՝ գլյուկոզ և ֆրուկտոզ, որոնք ներծծվում են արյան հուն և օգտագործվում են որպես էներգիայի աղբյուր։</a:t>
            </a:r>
          </a:p>
          <a:p>
            <a:r>
              <a:rPr lang="hy-AM" dirty="0"/>
              <a:t>Շաքարի որոշ մասը վերածվում է գլիկոգենի և պահեստավորվում է լյարդում, որն օգտագործվում է ճաշերի միջև ընկած ժամանակահատվածում ձեր կենսագործունեության էներգիան ապահովելու համար՝ վերածվելով գլյուկոզի։</a:t>
            </a:r>
          </a:p>
          <a:p>
            <a:r>
              <a:rPr lang="hy-AM" dirty="0"/>
              <a:t>Գլիկոգենը կարող է նաև պահեստավորվել մկաններում և օգտագործվել մկանային աշխատանքի ժամանակ։</a:t>
            </a:r>
          </a:p>
          <a:p>
            <a:r>
              <a:rPr lang="hy-AM" dirty="0"/>
              <a:t>Օրգանիզմի կողմից չօգտագործված ածխաջրերը կամ պահեստավորված գլիկոգենը փոխակերպվում են ճարպի։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85</TotalTime>
  <Words>423</Words>
  <Application>Microsoft Office PowerPoint</Application>
  <PresentationFormat>On-screen Show (4:3)</PresentationFormat>
  <Paragraphs>62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Ածխաջրեր</vt:lpstr>
      <vt:lpstr>Cn(H2O)m</vt:lpstr>
      <vt:lpstr>Ածխաջրերի դասը բաժանվում է խմբերի.</vt:lpstr>
      <vt:lpstr>Ածխաջրեր․</vt:lpstr>
      <vt:lpstr>Ածխաջրեր․</vt:lpstr>
      <vt:lpstr>Ածխաջրերը սննդի մեջ․</vt:lpstr>
      <vt:lpstr>Ածխաջրերի տեսակները․  </vt:lpstr>
      <vt:lpstr>Շաքարներից․</vt:lpstr>
      <vt:lpstr>Օսլա․</vt:lpstr>
      <vt:lpstr>Սննդային բջջանք․</vt:lpstr>
      <vt:lpstr>Ածխաջրերի մարսողությունը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Ածխաջրեր</dc:title>
  <dc:creator>Mariam</dc:creator>
  <cp:lastModifiedBy>Mariam</cp:lastModifiedBy>
  <cp:revision>7</cp:revision>
  <dcterms:created xsi:type="dcterms:W3CDTF">2022-02-23T17:45:31Z</dcterms:created>
  <dcterms:modified xsi:type="dcterms:W3CDTF">2022-02-24T05:56:48Z</dcterms:modified>
</cp:coreProperties>
</file>