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66" y="-25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BBE2-370A-43A3-B80B-51B4D14B22D3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A4865C3-56AA-4144-A413-4FB07941E6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BBE2-370A-43A3-B80B-51B4D14B22D3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65C3-56AA-4144-A413-4FB07941E67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BBE2-370A-43A3-B80B-51B4D14B22D3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A4865C3-56AA-4144-A413-4FB07941E67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BBE2-370A-43A3-B80B-51B4D14B22D3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65C3-56AA-4144-A413-4FB07941E6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BBE2-370A-43A3-B80B-51B4D14B22D3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65C3-56AA-4144-A413-4FB07941E67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BBE2-370A-43A3-B80B-51B4D14B22D3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65C3-56AA-4144-A413-4FB07941E6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BBE2-370A-43A3-B80B-51B4D14B22D3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65C3-56AA-4144-A413-4FB07941E6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BBE2-370A-43A3-B80B-51B4D14B22D3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65C3-56AA-4144-A413-4FB07941E67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BBE2-370A-43A3-B80B-51B4D14B22D3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A4865C3-56AA-4144-A413-4FB07941E67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BBE2-370A-43A3-B80B-51B4D14B22D3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65C3-56AA-4144-A413-4FB07941E6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BBE2-370A-43A3-B80B-51B4D14B22D3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65C3-56AA-4144-A413-4FB07941E6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AEEBBE2-370A-43A3-B80B-51B4D14B22D3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A4865C3-56AA-4144-A413-4FB07941E67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600200"/>
          </a:xfrm>
        </p:spPr>
        <p:txBody>
          <a:bodyPr/>
          <a:lstStyle/>
          <a:p>
            <a:r>
              <a:rPr lang="hy-AM" sz="4400" b="1" dirty="0" smtClean="0"/>
              <a:t>ԱՍՈՒՅԹՆԵՐ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y-AM" smtClean="0"/>
              <a:t>Հայոց </a:t>
            </a:r>
            <a:r>
              <a:rPr lang="hy-AM" dirty="0" smtClean="0"/>
              <a:t>լեզու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i="1" dirty="0" smtClean="0"/>
              <a:t>Մուշեղ Իշխան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81400" y="1828800"/>
            <a:ext cx="5181600" cy="3276600"/>
          </a:xfrm>
        </p:spPr>
        <p:txBody>
          <a:bodyPr/>
          <a:lstStyle/>
          <a:p>
            <a:pPr>
              <a:buNone/>
            </a:pPr>
            <a:r>
              <a:rPr lang="hy-AM" b="1" dirty="0" smtClean="0"/>
              <a:t> </a:t>
            </a:r>
            <a:r>
              <a:rPr lang="hy-AM" dirty="0" smtClean="0"/>
              <a:t>Լեզուն </a:t>
            </a:r>
            <a:r>
              <a:rPr lang="hy-AM" dirty="0" smtClean="0"/>
              <a:t>ազգային դրոշն է: Ազգն ինքնըստինքյան ազգ չէ, եթե չունի լեզու, ազգը չի կորչի, եթե նրա լեզուն պատշաճավոր ճոխանա, արմատանա հոգու և սրտի մեջ</a:t>
            </a:r>
            <a:r>
              <a:rPr lang="hy-AM" dirty="0" smtClean="0"/>
              <a:t>:</a:t>
            </a:r>
          </a:p>
          <a:p>
            <a:endParaRPr lang="hy-AM" dirty="0" smtClean="0"/>
          </a:p>
          <a:p>
            <a:endParaRPr lang="hy-AM" dirty="0" smtClean="0"/>
          </a:p>
          <a:p>
            <a:endParaRPr lang="en-US" dirty="0"/>
          </a:p>
        </p:txBody>
      </p:sp>
      <p:pic>
        <p:nvPicPr>
          <p:cNvPr id="4" name="Picture 3" descr="mushegh-ishxan-u75564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752600"/>
            <a:ext cx="2409825" cy="34442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954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hy-AM" b="1" dirty="0" smtClean="0"/>
              <a:t/>
            </a:r>
            <a:br>
              <a:rPr lang="hy-AM" b="1" dirty="0" smtClean="0"/>
            </a:br>
            <a:r>
              <a:rPr lang="hy-AM" dirty="0" smtClean="0"/>
              <a:t/>
            </a:r>
            <a:br>
              <a:rPr lang="hy-AM" dirty="0" smtClean="0"/>
            </a:br>
            <a:r>
              <a:rPr lang="hy-AM" b="1" i="1" dirty="0" smtClean="0"/>
              <a:t> Միքայել Նալբանդյան</a:t>
            </a:r>
            <a:br>
              <a:rPr lang="hy-AM" b="1" i="1" dirty="0" smtClean="0"/>
            </a:br>
            <a:r>
              <a:rPr lang="hy-AM" b="1" i="1" dirty="0" smtClean="0"/>
              <a:t> Ավետիք Իսահակյան </a:t>
            </a:r>
            <a:r>
              <a:rPr lang="hy-AM" b="1" dirty="0" smtClean="0"/>
              <a:t/>
            </a:r>
            <a:br>
              <a:rPr lang="hy-AM" b="1" dirty="0" smtClean="0"/>
            </a:br>
            <a:r>
              <a:rPr lang="hy-AM" dirty="0" smtClean="0"/>
              <a:t/>
            </a:r>
            <a:br>
              <a:rPr lang="hy-AM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24400" y="1447800"/>
            <a:ext cx="3962400" cy="4572000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Մեր լեզուն բարձր լեռներից և խորունկ ձորերից ծնված լեզու է՝ բարձունքների ու խորությունների լեզու</a:t>
            </a:r>
            <a:r>
              <a:rPr lang="hy-AM" dirty="0" smtClean="0"/>
              <a:t>:</a:t>
            </a:r>
          </a:p>
          <a:p>
            <a:endParaRPr lang="hy-AM" dirty="0" smtClean="0"/>
          </a:p>
          <a:p>
            <a:r>
              <a:rPr lang="hy-AM" dirty="0" smtClean="0"/>
              <a:t>Մայրենիզ լեզվի բառերը մենք զգում ենք, ապրում, իսկ օտար լեզուները հասկանում, սովորում և հիշում ենք:</a:t>
            </a:r>
            <a:endParaRPr lang="en-US" dirty="0"/>
          </a:p>
        </p:txBody>
      </p:sp>
      <p:pic>
        <p:nvPicPr>
          <p:cNvPr id="4" name="Picture 3" descr="i_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3962400"/>
            <a:ext cx="2157462" cy="2761938"/>
          </a:xfrm>
          <a:prstGeom prst="rect">
            <a:avLst/>
          </a:prstGeom>
        </p:spPr>
      </p:pic>
      <p:pic>
        <p:nvPicPr>
          <p:cNvPr id="5" name="Picture 4" descr="150788092_Nalbandian_portra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1447800"/>
            <a:ext cx="2026767" cy="2438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304800"/>
            <a:ext cx="8458200" cy="7467600"/>
          </a:xfrm>
        </p:spPr>
        <p:txBody>
          <a:bodyPr>
            <a:normAutofit fontScale="92500" lnSpcReduction="20000"/>
          </a:bodyPr>
          <a:lstStyle/>
          <a:p>
            <a:r>
              <a:rPr lang="hy-AM" b="1" i="1" dirty="0" smtClean="0"/>
              <a:t>Վիկտոր Հյուգո</a:t>
            </a:r>
            <a:endParaRPr lang="hy-AM" b="1" dirty="0" smtClean="0"/>
          </a:p>
          <a:p>
            <a:pPr>
              <a:buNone/>
            </a:pPr>
            <a:r>
              <a:rPr lang="hy-AM" b="1" i="1" dirty="0" smtClean="0"/>
              <a:t>Ֆրանսիացի գրող</a:t>
            </a:r>
          </a:p>
          <a:p>
            <a:pPr>
              <a:buNone/>
            </a:pPr>
            <a:endParaRPr lang="hy-AM" b="1" dirty="0" smtClean="0"/>
          </a:p>
          <a:p>
            <a:r>
              <a:rPr lang="hy-AM" dirty="0" smtClean="0"/>
              <a:t>Ես երջանիկ էի հայերեն խոսքի կարկաչյունով և ճարճատյունով: Ես լսում էի օտար խոսքը և հմայվում էի նրանով: իսկապես, կոշտի, շիկացածի և զարմանալիորեն փափուկի, քնքուշի ինչպիսի զուգադրում: Ինչպես կոշտ, այրված հողը և հյութալի պտուղը, որը հասունանում է նրա վրա</a:t>
            </a:r>
            <a:r>
              <a:rPr lang="hy-AM" dirty="0" smtClean="0"/>
              <a:t>:</a:t>
            </a:r>
          </a:p>
          <a:p>
            <a:endParaRPr lang="hy-AM" dirty="0" smtClean="0"/>
          </a:p>
          <a:p>
            <a:r>
              <a:rPr lang="hy-AM" b="1" i="1" dirty="0" smtClean="0"/>
              <a:t>Ջորջ Բայրոն</a:t>
            </a:r>
            <a:endParaRPr lang="hy-AM" b="1" dirty="0" smtClean="0"/>
          </a:p>
          <a:p>
            <a:pPr>
              <a:buNone/>
            </a:pPr>
            <a:r>
              <a:rPr lang="hy-AM" b="1" i="1" dirty="0" smtClean="0"/>
              <a:t>Անգլիացի բանաստեղծ</a:t>
            </a:r>
            <a:endParaRPr lang="hy-AM" b="1" dirty="0" smtClean="0"/>
          </a:p>
          <a:p>
            <a:r>
              <a:rPr lang="hy-AM" dirty="0" smtClean="0"/>
              <a:t>Ձեր հնամենի լեզուն ես չգիտեմ, բայց սիրում եմ այդ լեզուն: Դրա մեջ Արևելքն եմ զգում, դարերն եմ նշմարում այնտեղ,  տեսնում եմ անցյալի խորհրդավոր նշույլի շողարձակումը: Ինձ համար պարծանք է հայերեն թարգմանվելը:</a:t>
            </a:r>
          </a:p>
          <a:p>
            <a:endParaRPr lang="hy-AM" dirty="0" smtClean="0"/>
          </a:p>
          <a:p>
            <a:endParaRPr lang="hy-AM" dirty="0" smtClean="0"/>
          </a:p>
          <a:p>
            <a:pPr>
              <a:buNone/>
            </a:pPr>
            <a:r>
              <a:rPr lang="hy-AM" dirty="0" smtClean="0"/>
              <a:t/>
            </a:r>
            <a:br>
              <a:rPr lang="hy-AM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304800"/>
            <a:ext cx="8610600" cy="6248400"/>
          </a:xfrm>
        </p:spPr>
        <p:txBody>
          <a:bodyPr>
            <a:normAutofit lnSpcReduction="10000"/>
          </a:bodyPr>
          <a:lstStyle/>
          <a:p>
            <a:r>
              <a:rPr lang="hy-AM" b="1" i="1" dirty="0" smtClean="0"/>
              <a:t>Պարույր Սևակ</a:t>
            </a:r>
            <a:endParaRPr lang="hy-AM" b="1" dirty="0" smtClean="0"/>
          </a:p>
          <a:p>
            <a:r>
              <a:rPr lang="hy-AM" dirty="0" smtClean="0"/>
              <a:t>Լեզվի մահն արագացնում է ժողովուրդների հոգևոր մահը:</a:t>
            </a:r>
          </a:p>
          <a:p>
            <a:endParaRPr lang="hy-AM" b="1" i="1" dirty="0" smtClean="0"/>
          </a:p>
          <a:p>
            <a:r>
              <a:rPr lang="hy-AM" b="1" i="1" dirty="0" smtClean="0"/>
              <a:t>Գարեգին </a:t>
            </a:r>
            <a:r>
              <a:rPr lang="hy-AM" b="1" i="1" dirty="0" smtClean="0"/>
              <a:t>Նժդեհ</a:t>
            </a:r>
            <a:endParaRPr lang="hy-AM" b="1" dirty="0" smtClean="0"/>
          </a:p>
          <a:p>
            <a:r>
              <a:rPr lang="hy-AM" dirty="0" smtClean="0"/>
              <a:t>Մեր մայրենի լեզուն ազգային վարձն է, ազգային պարտեզի վարդն է: Առանց նրա մենք չունենք հրապույր, առանց մայրենի լեզվի մենք համարյա մահացած ենք</a:t>
            </a:r>
            <a:r>
              <a:rPr lang="hy-AM" dirty="0" smtClean="0"/>
              <a:t>:</a:t>
            </a:r>
          </a:p>
          <a:p>
            <a:endParaRPr lang="hy-AM" dirty="0" smtClean="0"/>
          </a:p>
          <a:p>
            <a:r>
              <a:rPr lang="hy-AM" b="1" i="1" dirty="0" smtClean="0"/>
              <a:t>Սիրանուշ</a:t>
            </a:r>
            <a:endParaRPr lang="hy-AM" b="1" dirty="0" smtClean="0"/>
          </a:p>
          <a:p>
            <a:r>
              <a:rPr lang="hy-AM" dirty="0" smtClean="0"/>
              <a:t>Հայոց այբուբենը մի գլուխգործոց է, որ պահպանվում է մինչև այսօր առանց փոփոխություն կրելու: Այդ լեզվի ճկունությունն ու ճոխությունը ուժ են եղել այդ ժողովրդի համար: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mocak.am/wp-content/uploads/2012/12/armenia-tigran-ghulyan-741x44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258" y="609600"/>
            <a:ext cx="8733033" cy="52445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</TotalTime>
  <Words>215</Words>
  <Application>Microsoft Office PowerPoint</Application>
  <PresentationFormat>On-screen Show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Equity</vt:lpstr>
      <vt:lpstr>Հայոց լեզու</vt:lpstr>
      <vt:lpstr>Մուշեղ Իշխան</vt:lpstr>
      <vt:lpstr>   Միքայել Նալբանդյան  Ավետիք Իսահակյան   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Հայոց լեզու</dc:title>
  <dc:creator>Mariam</dc:creator>
  <cp:lastModifiedBy>Mariam</cp:lastModifiedBy>
  <cp:revision>1</cp:revision>
  <dcterms:created xsi:type="dcterms:W3CDTF">2022-03-14T08:12:27Z</dcterms:created>
  <dcterms:modified xsi:type="dcterms:W3CDTF">2022-03-14T08:28:48Z</dcterms:modified>
</cp:coreProperties>
</file>